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98" r:id="rId2"/>
    <p:sldId id="373" r:id="rId3"/>
    <p:sldId id="412" r:id="rId4"/>
    <p:sldId id="415" r:id="rId5"/>
    <p:sldId id="416" r:id="rId6"/>
    <p:sldId id="417" r:id="rId7"/>
    <p:sldId id="405" r:id="rId8"/>
    <p:sldId id="365" r:id="rId9"/>
    <p:sldId id="413" r:id="rId10"/>
    <p:sldId id="414" r:id="rId11"/>
    <p:sldId id="379" r:id="rId12"/>
    <p:sldId id="419" r:id="rId13"/>
    <p:sldId id="401" r:id="rId14"/>
    <p:sldId id="402" r:id="rId15"/>
    <p:sldId id="381" r:id="rId16"/>
    <p:sldId id="382" r:id="rId17"/>
    <p:sldId id="420" r:id="rId18"/>
    <p:sldId id="383" r:id="rId19"/>
    <p:sldId id="384" r:id="rId20"/>
    <p:sldId id="418" r:id="rId21"/>
    <p:sldId id="421" r:id="rId22"/>
    <p:sldId id="387" r:id="rId23"/>
    <p:sldId id="388" r:id="rId24"/>
    <p:sldId id="394" r:id="rId25"/>
    <p:sldId id="396" r:id="rId26"/>
    <p:sldId id="403" r:id="rId27"/>
    <p:sldId id="395" r:id="rId28"/>
    <p:sldId id="422" r:id="rId29"/>
    <p:sldId id="389" r:id="rId30"/>
    <p:sldId id="406" r:id="rId31"/>
    <p:sldId id="410" r:id="rId32"/>
    <p:sldId id="409" r:id="rId33"/>
    <p:sldId id="392" r:id="rId34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FF33"/>
    <a:srgbClr val="FF3300"/>
    <a:srgbClr val="FF9933"/>
    <a:srgbClr val="66CCFF"/>
    <a:srgbClr val="3399FF"/>
    <a:srgbClr val="33CC33"/>
    <a:srgbClr val="FF6600"/>
    <a:srgbClr val="00FF00"/>
    <a:srgbClr val="99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1" autoAdjust="0"/>
    <p:restoredTop sz="94660"/>
  </p:normalViewPr>
  <p:slideViewPr>
    <p:cSldViewPr>
      <p:cViewPr>
        <p:scale>
          <a:sx n="50" d="100"/>
          <a:sy n="50" d="100"/>
        </p:scale>
        <p:origin x="-34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5356E-83D9-4EAA-9E8A-444A857588E2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694039"/>
            <a:ext cx="5408930" cy="4446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E4C13-71C7-4F2C-B71F-3E19D0F6B5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981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E4C13-71C7-4F2C-B71F-3E19D0F6B59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E4C13-71C7-4F2C-B71F-3E19D0F6B59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Муниципальное бюджетное дошкольное образовательное учреждение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«Детский сад комбинированного вида № 42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«Планета детства»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Педагогический совет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Итоговый анализ деятельности </a:t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МБДОУ «ДСКВ № 42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«Планета детства»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2019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2020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учебный год»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нализ о заболеваемости воспитанников </a:t>
            </a:r>
            <a:b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всех возрастных групп</a:t>
            </a:r>
            <a:r>
              <a:rPr lang="ru-RU" sz="27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 ДО 2.11.1.)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357296"/>
          <a:ext cx="8358246" cy="52189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51662"/>
                <a:gridCol w="2634997"/>
                <a:gridCol w="2571587"/>
              </a:tblGrid>
              <a:tr h="714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№ группы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Заболеваемость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Индекс здоровья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94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ru-RU" sz="1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3100" b="1" i="1" dirty="0" smtClean="0"/>
              <a:t> </a:t>
            </a: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Оценка </a:t>
            </a:r>
            <a:r>
              <a:rPr lang="ru-RU" sz="3100" b="1" dirty="0" err="1" smtClean="0">
                <a:latin typeface="Arial" pitchFamily="34" charset="0"/>
                <a:cs typeface="Arial" pitchFamily="34" charset="0"/>
              </a:rPr>
              <a:t>здоровьесберегающего</a:t>
            </a: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 потенциала                                                               дошкольной образовательной организации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i="1" dirty="0" smtClean="0">
                <a:latin typeface="Arial" pitchFamily="34" charset="0"/>
                <a:cs typeface="Arial" pitchFamily="34" charset="0"/>
              </a:rPr>
              <a:t>оценивается по показателям: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педагогический состав и его квалификация;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здоровьесберегающий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потенциал образовательной среды;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воспитательный потенциал семьи;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личностный потенциал обучающегося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  физической подготовленности воспитанников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подготовительных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 школе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групп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2143116"/>
          <a:ext cx="8501124" cy="40721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4232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 группы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физического развития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Высокий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Низкий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078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2019-2020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у.г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20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20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501122" cy="621510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Цель: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условий развития ребёнка,  открывающих возможности для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и соответствующих возрасту видов деятельности, создание развивающей образовательной среды, которая представляет собой систему условий социализации и индивидуализации детей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9144000" cy="621510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Результаты мониторинга являются ориентирами для:</a:t>
            </a:r>
          </a:p>
          <a:p>
            <a:pPr algn="just">
              <a:buFont typeface="Wingdings" pitchFamily="2" charset="2"/>
              <a:buChar char="v"/>
            </a:pP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разработка рабочей программы педагога на следующий учебный год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построение траектории коррекции индивидуального развития ребенка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анализ профессиональной деятельности (поиск новых форм, методов, приемов работы с детьми, способствующих повышению уровня качества образования)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построение взаимодействия с семьями воспитанников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отражает  показатели  коррекционного  обучения    детей группы компенсирующей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направленности №9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785926"/>
          <a:ext cx="8572560" cy="41434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57221"/>
                <a:gridCol w="2857221"/>
                <a:gridCol w="2858118"/>
              </a:tblGrid>
              <a:tr h="1007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Степень тяжести речевых диагнозов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Начало учебного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Конец учебного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3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Чистая речь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0 %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0 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77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Лёгкая степень тяжести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0 %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0 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77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Средняя степень тяжести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0 </a:t>
                      </a: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93,24 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77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Тяжёлая 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степень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100 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6,66 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отражает  показатели  коррекционного  обучения    детей </a:t>
            </a: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группы компенсирующей направленности №4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785926"/>
          <a:ext cx="8572560" cy="41434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57221"/>
                <a:gridCol w="2857221"/>
                <a:gridCol w="2858118"/>
              </a:tblGrid>
              <a:tr h="1007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Степень тяжести речевых диагнозов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Начало учебного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Конец учебного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3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Чистая речь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0 %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77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Лёгкая степень тяжести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35,75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77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Средняя степень тяжести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14,30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42,80%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77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Тяжёлая 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степень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85,70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21,45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785950"/>
          </a:xfrm>
        </p:spPr>
        <p:txBody>
          <a:bodyPr>
            <a:normAutofit fontScale="90000"/>
          </a:bodyPr>
          <a:lstStyle/>
          <a:p>
            <a:pPr lvl="0" indent="449263" algn="l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отражает  показатели  коррекционного  обучения    детей </a:t>
            </a: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группы компенсирующей направленности №10</a:t>
            </a:r>
            <a:b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428736"/>
          <a:ext cx="8572560" cy="40719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57221"/>
                <a:gridCol w="2857221"/>
                <a:gridCol w="2858118"/>
              </a:tblGrid>
              <a:tr h="825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Уровень развития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Начало учебного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Конец учебного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4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Высокий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04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Средний 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15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Ниже среднего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91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Низкий 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4214818"/>
          <a:ext cx="8496300" cy="365760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35719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      Выше среднего                                1                                             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 fontScale="90000"/>
          </a:bodyPr>
          <a:lstStyle/>
          <a:p>
            <a:pPr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Сравнительный анализ готовности к школе детей гр. № </a:t>
            </a: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 ДО 2.11.1.)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357299"/>
          <a:ext cx="8715440" cy="528353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44810"/>
                <a:gridCol w="1244810"/>
                <a:gridCol w="1244810"/>
                <a:gridCol w="1244810"/>
                <a:gridCol w="1244810"/>
                <a:gridCol w="1245695"/>
                <a:gridCol w="1245695"/>
              </a:tblGrid>
              <a:tr h="632923">
                <a:tc rowSpan="3"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Виды </a:t>
                      </a:r>
                      <a:r>
                        <a:rPr lang="ru-RU" sz="2000" dirty="0" err="1" smtClean="0">
                          <a:latin typeface="Arial" pitchFamily="34" charset="0"/>
                          <a:cs typeface="Arial" pitchFamily="34" charset="0"/>
                        </a:rPr>
                        <a:t>готовно-сти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Уровни развития ( %)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ru-RU" sz="2000" spc="-30" dirty="0">
                          <a:latin typeface="Arial" pitchFamily="34" charset="0"/>
                          <a:cs typeface="Arial" pitchFamily="34" charset="0"/>
                        </a:rPr>
                        <a:t>Начало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ru-RU" sz="2000" spc="-30" dirty="0">
                          <a:latin typeface="Arial" pitchFamily="34" charset="0"/>
                          <a:cs typeface="Arial" pitchFamily="34" charset="0"/>
                        </a:rPr>
                        <a:t>Конец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</a:tr>
              <a:tr h="8805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Интеллектуальная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555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Волевая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17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72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11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47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53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5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Мотивационная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17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50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53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47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5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Зрительно-моторная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0"/>
            <a:ext cx="9501222" cy="1439850"/>
          </a:xfrm>
        </p:spPr>
        <p:txBody>
          <a:bodyPr>
            <a:normAutofit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Сравнительный анализ готовности к школе детей гр.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№6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357299"/>
          <a:ext cx="8715440" cy="528353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44810"/>
                <a:gridCol w="1244810"/>
                <a:gridCol w="1244810"/>
                <a:gridCol w="1244810"/>
                <a:gridCol w="1244810"/>
                <a:gridCol w="1245695"/>
                <a:gridCol w="1245695"/>
              </a:tblGrid>
              <a:tr h="632923">
                <a:tc rowSpan="3"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Виды </a:t>
                      </a:r>
                      <a:r>
                        <a:rPr lang="ru-RU" sz="2000" dirty="0" err="1" smtClean="0">
                          <a:latin typeface="Arial" pitchFamily="34" charset="0"/>
                          <a:cs typeface="Arial" pitchFamily="34" charset="0"/>
                        </a:rPr>
                        <a:t>готовно-сти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Уровни развития ( %)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ru-RU" sz="2000" spc="-30" dirty="0">
                          <a:latin typeface="Arial" pitchFamily="34" charset="0"/>
                          <a:cs typeface="Arial" pitchFamily="34" charset="0"/>
                        </a:rPr>
                        <a:t>Начало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ru-RU" sz="2000" spc="-30" dirty="0">
                          <a:latin typeface="Arial" pitchFamily="34" charset="0"/>
                          <a:cs typeface="Arial" pitchFamily="34" charset="0"/>
                        </a:rPr>
                        <a:t>Конец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</a:tr>
              <a:tr h="8805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Интеллектуальная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75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25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555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Волевая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22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11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5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Мотивационная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44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22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40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5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Зрительно-моторная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Основная 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образовательная Программа</a:t>
            </a:r>
            <a:b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дошкольного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образования: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обеспечение государственных гарантий уровня и качества дошкольного образования на основе соблюдения единства обязательных требований к условиям реализации и результатам освоения основной образовательной программы дошкольного образования.</a:t>
            </a:r>
          </a:p>
          <a:p>
            <a:pPr marL="0" indent="0" algn="just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ЗАДАЧИ: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способствовать созданию условий, направленных на сохранение и дальнейшее развитие индивидуальности ребёнка его позитивной социализации;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продолжать работу по созданию условий, обеспечивающих охрану и укрепление физического и психического здоровья детей, приобщение детей к ценностям здорового образа жизни через обогащение спектра оздоровительных и профилактических мероприятий;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обеспечить создание оптимальных психолого-педагогических условий для речевого развития воспитанников, формирования устной речи и навыков речевого общения с окружающими на основе овладения литературным языком;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повышать мотивацию педагогов к творческому саморазвитию посредством создания необходимых условий для обобщения и трансляции личного педагогического опыта;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продолжать повышать эффективность работы с учреждениями начального и дополнительного образования детей через расширение форм  взаимодействия.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71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0"/>
            <a:ext cx="9501222" cy="1439850"/>
          </a:xfrm>
        </p:spPr>
        <p:txBody>
          <a:bodyPr>
            <a:normAutofit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Сравнительный анализ готовности к школе детей гр.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№4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357299"/>
          <a:ext cx="8715440" cy="528353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44810"/>
                <a:gridCol w="1244810"/>
                <a:gridCol w="1244810"/>
                <a:gridCol w="1244810"/>
                <a:gridCol w="1244810"/>
                <a:gridCol w="1245695"/>
                <a:gridCol w="1245695"/>
              </a:tblGrid>
              <a:tr h="632923">
                <a:tc rowSpan="3"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Виды </a:t>
                      </a:r>
                      <a:r>
                        <a:rPr lang="ru-RU" sz="2000" dirty="0" err="1" smtClean="0">
                          <a:latin typeface="Arial" pitchFamily="34" charset="0"/>
                          <a:cs typeface="Arial" pitchFamily="34" charset="0"/>
                        </a:rPr>
                        <a:t>готовно-сти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Уровни развития ( %)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ru-RU" sz="2000" spc="-30" dirty="0">
                          <a:latin typeface="Arial" pitchFamily="34" charset="0"/>
                          <a:cs typeface="Arial" pitchFamily="34" charset="0"/>
                        </a:rPr>
                        <a:t>Начало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ru-RU" sz="2000" spc="-30" dirty="0">
                          <a:latin typeface="Arial" pitchFamily="34" charset="0"/>
                          <a:cs typeface="Arial" pitchFamily="34" charset="0"/>
                        </a:rPr>
                        <a:t>Конец года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20" marR="68020" marT="0" marB="0"/>
                </a:tc>
              </a:tr>
              <a:tr h="8805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Интеллектуальная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46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23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54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7,5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555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Волевая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23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Arial CYR"/>
                        </a:rPr>
                        <a:t>46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Arial CYR"/>
                        </a:rPr>
                        <a:t>54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5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Мотивационная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54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46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Arial CYR"/>
                        </a:rPr>
                        <a:t>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5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Зрительно-моторная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20" marR="6802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15,5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69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15,5</a:t>
                      </a:r>
                      <a:endParaRPr lang="ru-RU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54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38,5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 CYR"/>
                        </a:rPr>
                        <a:t>7,5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0"/>
            <a:ext cx="9501222" cy="1439850"/>
          </a:xfrm>
        </p:spPr>
        <p:txBody>
          <a:bodyPr>
            <a:normAutofit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Показатели обследования познавательных процессов детей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гр.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№10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3" y="1397000"/>
          <a:ext cx="8643992" cy="496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3"/>
                <a:gridCol w="928694"/>
                <a:gridCol w="928694"/>
                <a:gridCol w="857256"/>
                <a:gridCol w="928694"/>
                <a:gridCol w="857256"/>
                <a:gridCol w="785815"/>
              </a:tblGrid>
              <a:tr h="437525"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Исследуемые критерии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развития в %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30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Высокий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Средний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Низкий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14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Н.г.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Н.г.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К.г.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77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Восприятие 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77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Внимание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77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Память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77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Мышление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77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Воображение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14380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Личный вклад педагогов в повышение качества образования, транслирование в педагогических коллективах опыта практических результатов своей профессиональной деятельности 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7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Деятельность методических объединений ДОУ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по направлениям развития детей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 (в пяти образовательных областях)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42985"/>
          <a:ext cx="9144000" cy="6309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71670"/>
                <a:gridCol w="2071702"/>
                <a:gridCol w="1500198"/>
                <a:gridCol w="1643074"/>
                <a:gridCol w="1857356"/>
              </a:tblGrid>
              <a:tr h="1658949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Проведено заседаний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Проведено открытых занятий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Транслирование опыта  практической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деятельности на  уровне города, </a:t>
                      </a:r>
                      <a:r>
                        <a:rPr lang="ru-RU" dirty="0" err="1" smtClean="0"/>
                        <a:t>области,ДОУ</a:t>
                      </a:r>
                      <a:r>
                        <a:rPr lang="ru-RU" dirty="0" smtClean="0"/>
                        <a:t> </a:t>
                      </a:r>
                      <a:r>
                        <a:rPr lang="ru-RU" b="0" dirty="0" smtClean="0"/>
                        <a:t>(выступления)</a:t>
                      </a:r>
                      <a:endParaRPr lang="ru-RU" b="0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Социально – коммуникативное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Платошечкина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Е.Г.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Познавательное</a:t>
                      </a:r>
                    </a:p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Пфейфер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О.О.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Речевое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Ядченко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Е.В.</a:t>
                      </a:r>
                    </a:p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Художественно-эстетическое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Мингажева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Р.Р.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9701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Группы раннего возраста 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Бондарцова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И.А.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Участие педагогов в конкурсном движении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357299"/>
          <a:ext cx="8715438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914538"/>
                <a:gridCol w="1743088"/>
                <a:gridCol w="1743088"/>
                <a:gridCol w="1743088"/>
              </a:tblGrid>
              <a:tr h="20230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Всероссийские конкурсы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Областные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конкурсы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Городские конкурсы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Конкурсы ДОУ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4895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участий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Участие воспитанников в конкурсном движении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357299"/>
          <a:ext cx="8715438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914538"/>
                <a:gridCol w="1743088"/>
                <a:gridCol w="1743088"/>
                <a:gridCol w="1743088"/>
              </a:tblGrid>
              <a:tr h="20230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Всероссийские конкурсы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Областные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конкурсы,</a:t>
                      </a:r>
                    </a:p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Всероссийс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кие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акции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Городские конкурсы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Конкурсы ДОУ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4895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участий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187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157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189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11156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Активное участие педагогов в работе методических объединений, семинаров, конференций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357299"/>
          <a:ext cx="8715438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914538"/>
                <a:gridCol w="1743088"/>
                <a:gridCol w="1743088"/>
                <a:gridCol w="1743088"/>
              </a:tblGrid>
              <a:tr h="20230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Всероссийский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Областной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Городской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ДОУ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4895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участий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123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Работа в сетевых интернет - сообществах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65835"/>
          <a:ext cx="9144000" cy="664600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00628"/>
                <a:gridCol w="1643074"/>
                <a:gridCol w="2500298"/>
              </a:tblGrid>
              <a:tr h="102631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Профессиональные интернет - сообщества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публикаций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собственного сайта,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блога</a:t>
                      </a:r>
                      <a:r>
                        <a:rPr lang="ru-RU" baseline="0" dirty="0" smtClean="0"/>
                        <a:t>, страничка на сайте ДОУ</a:t>
                      </a:r>
                      <a:endParaRPr lang="ru-RU" dirty="0"/>
                    </a:p>
                  </a:txBody>
                  <a:tcPr/>
                </a:tc>
              </a:tr>
              <a:tr h="349022">
                <a:tc>
                  <a:txBody>
                    <a:bodyPr/>
                    <a:lstStyle/>
                    <a:p>
                      <a:r>
                        <a:rPr lang="ru-RU" dirty="0" smtClean="0"/>
                        <a:t>МААМ.</a:t>
                      </a:r>
                      <a:r>
                        <a:rPr lang="en-US" dirty="0" smtClean="0"/>
                        <a:t>RU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552628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Интерактивный педагогический</a:t>
                      </a:r>
                      <a:r>
                        <a:rPr lang="ru-RU" baseline="0" dirty="0" smtClean="0"/>
                        <a:t> портал </a:t>
                      </a:r>
                      <a:r>
                        <a:rPr lang="ru-RU" dirty="0" smtClean="0"/>
                        <a:t>МЕРСИБО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Активные пользователи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2628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Международный социальный образовательный интернет проект </a:t>
                      </a:r>
                      <a:r>
                        <a:rPr lang="en-US" dirty="0" smtClean="0"/>
                        <a:t>PEDSTRANA1.RU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2628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Общероссийский профессиональный Фестиваль «Педагогические достижения»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1174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Педагогический ресурс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Сайт «Воспитатели России»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236">
                <a:tc>
                  <a:txBody>
                    <a:bodyPr/>
                    <a:lstStyle/>
                    <a:p>
                      <a:r>
                        <a:rPr lang="ru-RU" dirty="0" smtClean="0"/>
                        <a:t> ОЛИМП «Методология и теория современного образования»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236">
                <a:tc>
                  <a:txBody>
                    <a:bodyPr/>
                    <a:lstStyle/>
                    <a:p>
                      <a:r>
                        <a:rPr lang="ru-RU" dirty="0" smtClean="0"/>
                        <a:t>Всероссийский профессиональный Фестиваль «Педагогические технологии в образовательном процессе»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54128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Работа в сетевых интернет - сообществах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65835"/>
          <a:ext cx="9144000" cy="68328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00628"/>
                <a:gridCol w="1643074"/>
                <a:gridCol w="2500298"/>
              </a:tblGrid>
              <a:tr h="102631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Профессиональные интернет - сообщества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публикаций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собственного сайта,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блога</a:t>
                      </a:r>
                      <a:r>
                        <a:rPr lang="ru-RU" baseline="0" dirty="0" smtClean="0"/>
                        <a:t>, страничка на сайте ДОУ</a:t>
                      </a:r>
                      <a:endParaRPr lang="ru-RU" dirty="0"/>
                    </a:p>
                  </a:txBody>
                  <a:tcPr/>
                </a:tc>
              </a:tr>
              <a:tr h="34902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Сайт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KONKURSOLIMP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55262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ФОРУМ «ПЕДАГОГИ РОССИИ» СУПЕР-МАРАФОН "5 ДНЕЙ РОСТА"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Активные пользователи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262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Студия 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ВиЭль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26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«Социальная сеть работников образования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nsportal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11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«Центр музыкально-коррекционного развития детей»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сайт сообщества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интернет-проекта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PEDSTRANA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Сайт ИНТЕЛЛЕКТ ВЦИТ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Сайт издательства «Просвещение»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</a:p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23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Сайт ЦРТДП «ЭЙНШТЕЙН»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54128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1143000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опорной площадки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КРИПКиПРО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теме: Сетевое взаимодействие по реализации ДОП «Здоровые дети - гордость Кузбасса», как условия физического развития детей5-7 лет в ДОО и их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процессе подготовки к выполнению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нормативов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ступени ВФСК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ГТО</a:t>
            </a:r>
            <a:b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7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21481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Разработано материалов программно-методического обеспечения – 12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Заключено договоров сетевого сотрудничества – 5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Проведено спортивно-массовых мероприятий с родителями и детьми – 11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Участие во Всероссийских акциях и мероприятиях ВФСК ГТО - 8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Издано и размещено на сайте ДОУ информационно-просветительской газеты «Крошка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ГТОшка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» - 9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Опубликовано  статей, методических материалов в научно-методических 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изданиях - 4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Разработана и систематически ведется летопись мероприятий  по теме площадки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Обобщение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опыта работы по теме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площадки: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Кузбасский образовательный форум –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Областной конкурс «Инновации в образовании» - 1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Областные конференции, семинары - 2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Привлечение денежных средств</a:t>
            </a:r>
            <a:b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2019-2020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учебном году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2143117"/>
          <a:ext cx="8643998" cy="303102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643998"/>
              </a:tblGrid>
              <a:tr h="6885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Внебюджетных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средств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392. 405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Бюджетных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средств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5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182.205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97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97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79.606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 ДО 2.11.1.)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57166"/>
            <a:ext cx="89297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электронного  анкетирования, направленного на определение удовлетворённости качеством образования в Юргинском городском округе за 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2019 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год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7" y="1714488"/>
          <a:ext cx="8572564" cy="292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52"/>
                <a:gridCol w="1224652"/>
                <a:gridCol w="1224652"/>
                <a:gridCol w="1224652"/>
                <a:gridCol w="1224652"/>
                <a:gridCol w="1224652"/>
                <a:gridCol w="1224652"/>
              </a:tblGrid>
              <a:tr h="732240">
                <a:tc rowSpan="2"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Наимено-вание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ОО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чел. по АИС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Объем выборки %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по выборке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опрошенных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удовлетворенности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32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Чел.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от выборки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447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МБДОУ «ДСКВ № 42 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«Планета детства»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289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80 (но не менее 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289 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чел.)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289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289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Задачи: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Охрана и укрепление физического и психического здоровья детей, в том числе их эмоционального благополучия.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Построение системы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коррекционно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- развивающей работы для детей с нарушениями речи предусматривающей полное взаимодействие и преемственность  действий всех специалистов ДОУ и родителей дошкольников, предупреждение возможных трудностей в освоении программы начального образования.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Создание условий, обеспечивающих успешную реализацию принципа индивидуализации образования для воспитанников имеющих индивидуальные особенности развития.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Оснащение развивающей предметно – пространственной среды в соответствии с требованиями стандарта дошкольного образования с целью большего обеспечения  комфортности предоставления  услуг и доступности их получения.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Повышение профессиональной компетентности педагогов через самообразование, обобщение и трансляцию личного педагогического опыта.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lvl="0" algn="just">
              <a:buFont typeface="Wingdings" pitchFamily="2" charset="2"/>
              <a:buChar char="Ø"/>
            </a:pPr>
            <a:endParaRPr lang="ru-RU" sz="1800" dirty="0" smtClean="0"/>
          </a:p>
          <a:p>
            <a:pPr algn="just">
              <a:buFont typeface="Wingdings" pitchFamily="2" charset="2"/>
              <a:buChar char="Ø"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обеспечение качества дошкольного образования на основе соблюдения единства обязательных государственных требований к условиям реализации и результатам освоения основной образовательной программы ДО.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511156"/>
          </a:xfrm>
        </p:spPr>
        <p:txBody>
          <a:bodyPr>
            <a:normAutofit fontScale="90000"/>
          </a:bodyPr>
          <a:lstStyle/>
          <a:p>
            <a:pPr indent="449263" algn="just" eaLnBrk="0" fontAlgn="base" hangingPunct="0"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Проект решения педагогического совета:</a:t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605474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признать деятельность МБДОУ № 42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«Планета детства»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2019/2020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у.г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обеспечению качества дошкольного образования на основе соблюдения единства обязательных требований к условиям реализации и результатам освоения основной образовательной программы дошкольного образования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удовлетворительной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утвердить и положить в основу годового плана работы МБДОУ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№ 42 «Планета детства» на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2020/2021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у.г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поставленные цели и задачи.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утвердить план работы МБДОУ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№ 42 «Планета детства» на летний оздоровительный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период.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 ДО 2.11.1.)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Ольга\Desktop\wallpapers_178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39850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lang="ru-RU" sz="2700" b="1" dirty="0" err="1" smtClean="0">
                <a:latin typeface="Arial" pitchFamily="34" charset="0"/>
                <a:cs typeface="Arial" pitchFamily="34" charset="0"/>
              </a:rPr>
              <a:t>У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ровень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образования педагогических кадров</a:t>
            </a: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Высшее                           -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Среднее специальное    -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имеют педагогического образования - нет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 ДО 2.11.1.)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-285784" y="1600200"/>
            <a:ext cx="9858444" cy="4525963"/>
          </a:xfrm>
        </p:spPr>
        <p:txBody>
          <a:bodyPr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Распределение педагогического персонала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стажу работы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(на 29.05.2019 г.)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4" y="3143248"/>
          <a:ext cx="8643999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1750231">
                <a:tc row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Имеют </a:t>
                      </a:r>
                      <a:r>
                        <a:rPr lang="ru-RU" sz="2000" dirty="0" err="1" smtClean="0">
                          <a:latin typeface="Arial" pitchFamily="34" charset="0"/>
                          <a:cs typeface="Arial" pitchFamily="34" charset="0"/>
                        </a:rPr>
                        <a:t>пед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. стаж работы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До 3 лет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От 3 до 5 лет</a:t>
                      </a:r>
                    </a:p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От 5до 10 лет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От 10 до 15 лет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От 15 до 20 лет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 лет и более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502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571504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Итоги аттестации педагогов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71547"/>
          <a:ext cx="8715434" cy="578645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45062"/>
                <a:gridCol w="1245062"/>
                <a:gridCol w="1245062"/>
                <a:gridCol w="1245062"/>
                <a:gridCol w="1245062"/>
                <a:gridCol w="1245062"/>
                <a:gridCol w="1245062"/>
              </a:tblGrid>
              <a:tr h="13254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Квалификация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2019–2020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2017–2018</a:t>
                      </a:r>
                      <a:endParaRPr lang="ru-RU" sz="18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2018-2019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7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По графику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Фактически 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По графику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Фактически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По графику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Фактически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4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Высшая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95250" marR="95250" marT="95250" marB="95250"/>
                </a:tc>
              </a:tr>
              <a:tr h="744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Первая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95250" marR="95250" marT="95250" marB="95250"/>
                </a:tc>
              </a:tr>
              <a:tr h="1765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Соответствие </a:t>
                      </a:r>
                      <a:r>
                        <a:rPr lang="ru-RU" sz="1600" b="1" dirty="0" err="1" smtClean="0">
                          <a:latin typeface="Arial" pitchFamily="34" charset="0"/>
                          <a:cs typeface="Arial" pitchFamily="34" charset="0"/>
                        </a:rPr>
                        <a:t>должнос</a:t>
                      </a:r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dirty="0" err="1" smtClean="0">
                          <a:latin typeface="Arial" pitchFamily="34" charset="0"/>
                          <a:cs typeface="Arial" pitchFamily="34" charset="0"/>
                        </a:rPr>
                        <a:t>ти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0" marR="95250" marT="95250" marB="9525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Курсовая подготовка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 ДО 2.11.1.)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00172"/>
          <a:ext cx="8429684" cy="428873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07421"/>
                <a:gridCol w="1750231"/>
                <a:gridCol w="1714512"/>
                <a:gridCol w="1500198"/>
                <a:gridCol w="1357322"/>
              </a:tblGrid>
              <a:tr h="2805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Должность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За три года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2020-2021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2017г.-2018г</a:t>
                      </a: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2018-2019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2019-20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0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Заведующий 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Зам.зав.по БОП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Старший 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воспитатель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Старшая медсестра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Воспитатели 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Специалисты 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1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Младшие воспитатели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Основная 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образовательная Программа</a:t>
            </a:r>
            <a:b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дошкольного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образования: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Контингент воспитанников :</a:t>
            </a:r>
          </a:p>
          <a:p>
            <a:pPr marL="0" indent="0"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торая группа раннего возраста (от 1года до 3-х лет) -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52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группа младшего возраста ( от 3-х до 4-х лет) 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72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группа среднего возраста ( от 4-х до 5-ти лет)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-2/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49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группа старшего возраста ( от 5-ти до 6-ти лет)-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58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подготовительная к школе группа  (от 6-ти до 7 лет)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/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57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8971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786842" cy="2940048"/>
          </a:xfrm>
        </p:spPr>
        <p:txBody>
          <a:bodyPr>
            <a:normAutofit fontScale="90000"/>
          </a:bodyPr>
          <a:lstStyle/>
          <a:p>
            <a:pPr lvl="0" indent="228600" algn="l" fontAlgn="base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осещаемость детей в течение учебного года:</a:t>
            </a:r>
            <a:br>
              <a:rPr kumimoji="0" lang="ru-RU" sz="27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общее число дней пропусков – </a:t>
            </a: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2645</a:t>
            </a: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 них:</a:t>
            </a: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болезни - </a:t>
            </a: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184</a:t>
            </a: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причине отпуска родителей - </a:t>
            </a: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2300</a:t>
            </a: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другие уважительные причины -  105</a:t>
            </a:r>
            <a:b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без уважительной причины – </a:t>
            </a: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56</a:t>
            </a: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7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Среднегодовая численность детей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226 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7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3786190"/>
            <a:ext cx="8229600" cy="1714512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Число дней, проведенных детьми в группах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Ясли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1351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/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43%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Сад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15280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/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51%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58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39850"/>
          </a:xfrm>
        </p:spPr>
        <p:txBody>
          <a:bodyPr>
            <a:normAutofit fontScale="90000"/>
          </a:bodyPr>
          <a:lstStyle/>
          <a:p>
            <a:pPr lvl="0" indent="449263" eaLnBrk="0" fontAlgn="base" hangingPunct="0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 ДО 2.11.1.)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42852"/>
          <a:ext cx="8358245" cy="237574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214842"/>
                <a:gridCol w="4143403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Группа здоровья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cs typeface="Arial" pitchFamily="34" charset="0"/>
                        </a:rPr>
                        <a:t>Кол-во детей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5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9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28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endParaRPr lang="ru-RU" sz="2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396209"/>
          <a:ext cx="8358246" cy="417475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14908"/>
                <a:gridCol w="3643338"/>
              </a:tblGrid>
              <a:tr h="308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Заболевание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Количество заболеваний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Болезни органов пищеварения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Болезни кожи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Болезни мочеполовой системы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Болезни органов </a:t>
                      </a: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дыхания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Болезни  системы кровообращения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Болезни нервной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системы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Болезни эндокринной системы, расстройства питания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9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Инфекция и паразитарные заболевания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Болезни глаза и его придаточного аппарата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24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6593</TotalTime>
  <Words>1614</Words>
  <Application>Microsoft Office PowerPoint</Application>
  <PresentationFormat>Экран (4:3)</PresentationFormat>
  <Paragraphs>637</Paragraphs>
  <Slides>33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      Муниципальное бюджетное дошкольное образовательное учреждение «Детский сад комбинированного вида № 42 «Планета детства»   Педагогический совет «Итоговый анализ деятельности  МБДОУ «ДСКВ № 42 «Планета детства» за 2019 – 2020 учебный год»</vt:lpstr>
      <vt:lpstr>  Основная образовательная Программа дошкольного образования:   . </vt:lpstr>
      <vt:lpstr> Привлечение денежных средств  в 2019-2020 учебном году </vt:lpstr>
      <vt:lpstr>             (ФУровень образования педагогических кадров Высшее                           - 18 Среднее специальное    - 19                               Не имеют педагогического образования - нет  ГОС ДО 2.11.1.)   </vt:lpstr>
      <vt:lpstr>             Итоги аттестации педагогов   </vt:lpstr>
      <vt:lpstr>            Курсовая подготовка ГОС ДО 2.11.1.)   </vt:lpstr>
      <vt:lpstr>  Основная образовательная Программа дошкольного образования:   . </vt:lpstr>
      <vt:lpstr>               Посещаемость детей в течение учебного года: общее число дней пропусков – 2645 из них: по болезни - 184 по причине отпуска родителей - 2300 другие уважительные причины -  105 без уважительной причины – 56        Среднегодовая численность детей - 226     </vt:lpstr>
      <vt:lpstr>             ( ГОС ДО 2.11.1.)   </vt:lpstr>
      <vt:lpstr>             Анализ о заболеваемости воспитанников  всех возрастных групп   ГОС ДО 2.11.1.)   </vt:lpstr>
      <vt:lpstr>          Оценка здоровьесберегающего потенциала                                                               дошкольной образовательной организации   оценивается по показателям:  педагогический состав и его квалификация;  здоровьесберегающий потенциал образовательной среды;  воспитательный потенциал семьи;  личностный потенциал обучающегося </vt:lpstr>
      <vt:lpstr>Уровень  физической подготовленности воспитанников подготовительных к школе групп</vt:lpstr>
      <vt:lpstr>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</vt:lpstr>
      <vt:lpstr>Таблица отражает  показатели  коррекционного  обучения    детей группы компенсирующей направленности №9  </vt:lpstr>
      <vt:lpstr>             Таблица отражает  показатели  коррекционного  обучения    детей группы компенсирующей направленности №4    </vt:lpstr>
      <vt:lpstr>             Таблица отражает  показатели  коррекционного  обучения    детей группы компенсирующей направленности №10       </vt:lpstr>
      <vt:lpstr>             Сравнительный анализ готовности к школе детей гр. № 7 ( ГОС ДО 2.11.1.)   </vt:lpstr>
      <vt:lpstr>Сравнительный анализ готовности к школе детей гр. №6</vt:lpstr>
      <vt:lpstr>Сравнительный анализ готовности к школе детей гр. №4</vt:lpstr>
      <vt:lpstr>Показатели обследования познавательных процессов детей гр. №10</vt:lpstr>
      <vt:lpstr>                     Личный вклад педагогов в повышение качества образования, транслирование в педагогических коллективах опыта практических результатов своей профессиональной деятельности  </vt:lpstr>
      <vt:lpstr>              Деятельность методических объединений ДОУ по направлениям развития детей  (в пяти образовательных областях)    </vt:lpstr>
      <vt:lpstr>              Участие педагогов в конкурсном движении    </vt:lpstr>
      <vt:lpstr>              Участие воспитанников в конкурсном движении    </vt:lpstr>
      <vt:lpstr>              Активное участие педагогов в работе методических объединений, семинаров, конференций     </vt:lpstr>
      <vt:lpstr>              Работа в сетевых интернет - сообществах    </vt:lpstr>
      <vt:lpstr>              Работа в сетевых интернет - сообществах    </vt:lpstr>
      <vt:lpstr> Деятельность опорной площадки КРИПКиПРО по теме: Сетевое взаимодействие по реализации ДОП «Здоровые дети - гордость Кузбасса», как условия физического развития детей5-7 лет в ДОО и их в процессе подготовки к выполнению нормативов I ступени ВФСК ГТО      </vt:lpstr>
      <vt:lpstr>             ( ГОС ДО 2.11.1.)   </vt:lpstr>
      <vt:lpstr>ЦЕЛЬ: обеспечение качества дошкольного образования на основе соблюдения единства обязательных государственных требований к условиям реализации и результатам освоения основной образовательной программы ДО.</vt:lpstr>
      <vt:lpstr>               Проект решения педагогического совета:      </vt:lpstr>
      <vt:lpstr>             ( ГОС ДО 2.11.1.)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МУНИЦИПАЛЬНОЕ АВТОНОМНОЕ ОБЩЕОБРАЗОВАТЕЛЬНОЕ УЧРЕЖДЕНИЕ «ГИМНАЗИЯ № 42»  ДОШКОЛЬНОЕ ОБРАЗОВАТЕЛЬНОЕ ПОДРАЗДЕЛЕНИЕ   </dc:title>
  <cp:lastModifiedBy>Ольга</cp:lastModifiedBy>
  <cp:revision>550</cp:revision>
  <dcterms:modified xsi:type="dcterms:W3CDTF">2020-05-26T10:07:12Z</dcterms:modified>
</cp:coreProperties>
</file>